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5" r:id="rId4"/>
    <p:sldId id="267" r:id="rId5"/>
    <p:sldId id="270" r:id="rId6"/>
    <p:sldId id="266" r:id="rId7"/>
    <p:sldId id="271" r:id="rId8"/>
    <p:sldId id="272" r:id="rId9"/>
    <p:sldId id="268" r:id="rId10"/>
    <p:sldId id="269" r:id="rId11"/>
    <p:sldId id="264" r:id="rId12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56" autoAdjust="0"/>
  </p:normalViewPr>
  <p:slideViewPr>
    <p:cSldViewPr snapToGrid="0" snapToObjects="1">
      <p:cViewPr varScale="1">
        <p:scale>
          <a:sx n="80" d="100"/>
          <a:sy n="80" d="100"/>
        </p:scale>
        <p:origin x="854" y="58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154BC-5750-8602-3DAC-206A36E71212}"/>
              </a:ext>
            </a:extLst>
          </p:cNvPr>
          <p:cNvSpPr txBox="1"/>
          <p:nvPr/>
        </p:nvSpPr>
        <p:spPr>
          <a:xfrm>
            <a:off x="1479171" y="3722147"/>
            <a:ext cx="247324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 SISTEMAS</a:t>
            </a:r>
          </a:p>
          <a:p>
            <a:pPr algn="ctr"/>
            <a:endParaRPr lang="es-E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Jose</a:t>
            </a:r>
            <a:r>
              <a:rPr lang="es-E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Miguel Vera Garzón</a:t>
            </a:r>
          </a:p>
          <a:p>
            <a:pPr algn="ctr"/>
            <a:r>
              <a:rPr lang="es-E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María Juliana Ferro </a:t>
            </a:r>
            <a:r>
              <a:rPr lang="es-E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Bonilla</a:t>
            </a:r>
            <a:endParaRPr lang="es-ES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María Sofia Aljure Herrera</a:t>
            </a:r>
            <a:endParaRPr lang="es-CO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DBFB46-C44B-403D-B0DC-C89A1AFF72F2}"/>
              </a:ext>
            </a:extLst>
          </p:cNvPr>
          <p:cNvSpPr/>
          <p:nvPr/>
        </p:nvSpPr>
        <p:spPr>
          <a:xfrm>
            <a:off x="5153024" y="0"/>
            <a:ext cx="704056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ct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E4F799-8904-472C-B7CA-CC3101FCFE74}"/>
              </a:ext>
            </a:extLst>
          </p:cNvPr>
          <p:cNvSpPr txBox="1"/>
          <p:nvPr/>
        </p:nvSpPr>
        <p:spPr>
          <a:xfrm>
            <a:off x="897145" y="1490008"/>
            <a:ext cx="3475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PROYECTO FINAL</a:t>
            </a:r>
          </a:p>
          <a:p>
            <a:pPr algn="ctr"/>
            <a:r>
              <a:rPr lang="es-CO" sz="4000" b="1" dirty="0">
                <a:solidFill>
                  <a:schemeClr val="bg1"/>
                </a:solidFill>
              </a:rPr>
              <a:t>APP </a:t>
            </a:r>
            <a:r>
              <a:rPr lang="es-CO" sz="32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TO-DO 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27B0F7-0FAD-4B1E-A5BB-EF6697FFD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7" r="27713"/>
          <a:stretch/>
        </p:blipFill>
        <p:spPr>
          <a:xfrm>
            <a:off x="6809780" y="1038732"/>
            <a:ext cx="3727049" cy="53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PROTOTIPO DEL PROYECTO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1027935" y="1208123"/>
            <a:ext cx="257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/>
              <a:t>HECHO EN FIGMA </a:t>
            </a:r>
            <a:endParaRPr lang="es-CO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F102BB-7B90-49F6-88C7-0C291689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26" y="1680771"/>
            <a:ext cx="5514974" cy="41294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6DF5B9-999B-4191-A6D1-A1543FE2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680771"/>
            <a:ext cx="5695951" cy="4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CONCLUSIONES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837435" y="1408178"/>
            <a:ext cx="998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Logros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App full-</a:t>
            </a:r>
            <a:r>
              <a:rPr lang="es-MX" sz="2000" dirty="0" err="1"/>
              <a:t>stack</a:t>
            </a:r>
            <a:r>
              <a:rPr lang="es-MX" sz="2000" dirty="0"/>
              <a:t> funcional (Angular + Spring </a:t>
            </a:r>
            <a:r>
              <a:rPr lang="es-MX" sz="2000" dirty="0" err="1"/>
              <a:t>Boot</a:t>
            </a:r>
            <a:r>
              <a:rPr lang="es-MX" sz="2000" dirty="0"/>
              <a:t>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CRUD de tareas y autenticación.  </a:t>
            </a:r>
          </a:p>
          <a:p>
            <a:endParaRPr lang="es-MX" sz="2000" b="1" dirty="0"/>
          </a:p>
          <a:p>
            <a:r>
              <a:rPr lang="es-MX" sz="2000" b="1" dirty="0"/>
              <a:t>Retos: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Sincronización API-</a:t>
            </a:r>
            <a:r>
              <a:rPr lang="es-MX" sz="2000" dirty="0" err="1"/>
              <a:t>frontend</a:t>
            </a:r>
            <a:r>
              <a:rPr lang="es-MX" sz="2000" dirty="0"/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Optimización de </a:t>
            </a:r>
            <a:r>
              <a:rPr lang="es-MX" sz="2000" dirty="0" err="1"/>
              <a:t>rendimient</a:t>
            </a:r>
            <a:endParaRPr lang="es-CO" sz="2000" dirty="0"/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85409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PROBLEMA 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1020700" y="1383090"/>
            <a:ext cx="9982200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En la vida diaria, muchas personas enfrentan dificultades para organizar sus actividades y recordar todas las tareas que deben realizar. El uso de agendas físicas o notas dispersas en distintos medios puede generar olvidos, pérdida de tiempo y una baja productividad.</a:t>
            </a:r>
          </a:p>
          <a:p>
            <a:pPr>
              <a:lnSpc>
                <a:spcPct val="150000"/>
              </a:lnSpc>
            </a:pPr>
            <a:r>
              <a:rPr lang="es-MX" sz="1600" dirty="0"/>
              <a:t>Estudiantes, profesionales y usuarios en general necesitan una herramienta accesible, intuitiva y práctica que les permita gestionar sus tareas desde cualquier lugar y en cualquier momento, especialmente en un contexto donde la movilidad y la eficiencia son fundamentales.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3EF4A12-4231-4012-9E12-07FE688F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44" y="3938819"/>
            <a:ext cx="3199606" cy="2124538"/>
          </a:xfrm>
          <a:prstGeom prst="rect">
            <a:avLst/>
          </a:prstGeom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59B2DD0D-93DD-48D1-861F-B0B8B5DE2DB5}"/>
              </a:ext>
            </a:extLst>
          </p:cNvPr>
          <p:cNvSpPr/>
          <p:nvPr/>
        </p:nvSpPr>
        <p:spPr>
          <a:xfrm>
            <a:off x="3924300" y="3311957"/>
            <a:ext cx="1695450" cy="1600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063479-4AF4-41B3-9EFC-5CCB9D5A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115" y="3311957"/>
            <a:ext cx="2919181" cy="2919181"/>
          </a:xfrm>
          <a:prstGeom prst="rect">
            <a:avLst/>
          </a:prstGeom>
        </p:spPr>
      </p:pic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DDB70E9E-F6B1-47C9-83A5-A2BDBE4CF3C2}"/>
              </a:ext>
            </a:extLst>
          </p:cNvPr>
          <p:cNvSpPr/>
          <p:nvPr/>
        </p:nvSpPr>
        <p:spPr>
          <a:xfrm>
            <a:off x="8934450" y="4912157"/>
            <a:ext cx="1695450" cy="1600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430512" y="462567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SOLUCIÓN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799094" y="1312295"/>
            <a:ext cx="998220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Nuestra aplicación de lista de tareas ofrece una forma simple, rápida y eficiente de planificar el día. Está diseñada para que cualquier persona pueda anotar, visualizar y gestionar sus pendientes de forma clara y ordenada.</a:t>
            </a:r>
          </a:p>
          <a:p>
            <a:pPr>
              <a:lnSpc>
                <a:spcPct val="150000"/>
              </a:lnSpc>
            </a:pPr>
            <a:r>
              <a:rPr lang="es-MX" sz="1600" dirty="0"/>
              <a:t>Gracias a su interfaz intuitiva y su enfoque centrado en el usuario, la app permite llevar un control diario de actividades, establecer prioridades y mantener la organización personal al alcance de la mano, sin importar dónde se encuentre el usuario.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F27B16-9E6B-4BEA-9BBC-CAB2AEF8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94" y="3429000"/>
            <a:ext cx="3952081" cy="208091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E60B39A-E311-471F-8ED8-73CB0479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63" y="2896959"/>
            <a:ext cx="3132088" cy="31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662622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HERRAMIENTAS UTILIZADAS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574675" y="1561597"/>
            <a:ext cx="998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 err="1"/>
              <a:t>Frontend</a:t>
            </a:r>
            <a:r>
              <a:rPr lang="es-CO" sz="2000" b="1" dirty="0"/>
              <a:t>: </a:t>
            </a:r>
            <a:r>
              <a:rPr lang="es-MX" sz="2000" dirty="0"/>
              <a:t>Angular + </a:t>
            </a:r>
            <a:r>
              <a:rPr lang="es-MX" sz="2000" dirty="0" err="1"/>
              <a:t>Ionic</a:t>
            </a:r>
            <a:r>
              <a:rPr lang="es-MX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 err="1"/>
              <a:t>Backend</a:t>
            </a:r>
            <a:r>
              <a:rPr lang="es-CO" sz="2000" b="1" dirty="0"/>
              <a:t>: </a:t>
            </a:r>
            <a:r>
              <a:rPr lang="es-CO" sz="2000" dirty="0"/>
              <a:t>Spring </a:t>
            </a:r>
            <a:r>
              <a:rPr lang="es-CO" sz="2000" dirty="0" err="1"/>
              <a:t>Boot</a:t>
            </a:r>
            <a:endParaRPr lang="es-C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dirty="0"/>
              <a:t>Base de Datos: </a:t>
            </a:r>
            <a:r>
              <a:rPr lang="es-MX" sz="2000" dirty="0"/>
              <a:t>MySQL</a:t>
            </a:r>
            <a:endParaRPr lang="es-C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/>
              <a:t>VS </a:t>
            </a:r>
            <a:r>
              <a:rPr lang="es-MX" sz="2000" b="1" dirty="0" err="1"/>
              <a:t>Code</a:t>
            </a:r>
            <a:r>
              <a:rPr lang="es-MX" sz="2000" b="1" dirty="0"/>
              <a:t>: </a:t>
            </a:r>
            <a:r>
              <a:rPr lang="es-MX" sz="2000" dirty="0"/>
              <a:t>Editor de código.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/>
              <a:t>Maven: </a:t>
            </a:r>
            <a:r>
              <a:rPr lang="es-MX" sz="2000" dirty="0"/>
              <a:t>Gestión de dependencias.</a:t>
            </a:r>
            <a:endParaRPr lang="es-CO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A70F7F2-2120-4DB2-8F9D-0E6870E6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66" y="3249247"/>
            <a:ext cx="4151736" cy="1091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F13BFE-6778-40F1-9A36-AEF68926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33" y="4052569"/>
            <a:ext cx="4279763" cy="18350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A4B7B0-E2BE-4DF4-BE40-E2398E429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426" y="4052569"/>
            <a:ext cx="2143125" cy="21431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03ED1C6-4AF1-4D80-B8D6-33A8568E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794" y="1237323"/>
            <a:ext cx="2143125" cy="2143125"/>
          </a:xfrm>
          <a:prstGeom prst="rect">
            <a:avLst/>
          </a:prstGeom>
        </p:spPr>
      </p:pic>
      <p:sp>
        <p:nvSpPr>
          <p:cNvPr id="9" name="Signo más 8">
            <a:extLst>
              <a:ext uri="{FF2B5EF4-FFF2-40B4-BE49-F238E27FC236}">
                <a16:creationId xmlns:a16="http://schemas.microsoft.com/office/drawing/2014/main" id="{9EAB23E4-9445-4AE6-995E-155AC5EB0CA9}"/>
              </a:ext>
            </a:extLst>
          </p:cNvPr>
          <p:cNvSpPr/>
          <p:nvPr/>
        </p:nvSpPr>
        <p:spPr>
          <a:xfrm>
            <a:off x="8346538" y="2421352"/>
            <a:ext cx="1158240" cy="105664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A0C93C-9D79-4775-97BE-845AA69D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3360" y="2421352"/>
            <a:ext cx="1631217" cy="16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20662" y="464443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ESTRUCTURA TÉCNICA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575890" y="1150542"/>
            <a:ext cx="110418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/>
              <a:t>Nuestra aplicación está compuesta por tres capas principales: el </a:t>
            </a:r>
            <a:r>
              <a:rPr lang="es-MX" sz="1600" i="1" dirty="0" err="1"/>
              <a:t>frontend</a:t>
            </a:r>
            <a:r>
              <a:rPr lang="es-MX" sz="1600" dirty="0"/>
              <a:t>, que permite al usuario interactuar con la app; el </a:t>
            </a:r>
            <a:r>
              <a:rPr lang="es-MX" sz="1600" i="1" dirty="0" err="1"/>
              <a:t>backend</a:t>
            </a:r>
            <a:r>
              <a:rPr lang="es-MX" sz="1600" dirty="0"/>
              <a:t>, que gestiona la lógica del sistema y las peticiones; y la </a:t>
            </a:r>
            <a:r>
              <a:rPr lang="es-MX" sz="1600" i="1" dirty="0"/>
              <a:t>base de datos</a:t>
            </a:r>
            <a:r>
              <a:rPr lang="es-MX" sz="1600" dirty="0"/>
              <a:t>, donde se almacena toda la información de las tareas. Esta arquitectura modular permite un desarrollo escalable, mantenimiento sencillo y una experiencia fluida para el usuario.</a:t>
            </a:r>
          </a:p>
          <a:p>
            <a:endParaRPr lang="es-CO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F7808DA-98D3-47AE-B981-4D47EE18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79" y="2452412"/>
            <a:ext cx="2547380" cy="29779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08DA8-882D-428F-9D05-32C73F87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73" y="2331632"/>
            <a:ext cx="2334427" cy="26636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4B57515-4F6F-463B-A098-2BD72E2B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959" y="3128876"/>
            <a:ext cx="2848373" cy="11717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10AA024-6F27-404B-8DF6-A2088C566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916" y="5043513"/>
            <a:ext cx="7325747" cy="1390844"/>
          </a:xfrm>
          <a:prstGeom prst="rect">
            <a:avLst/>
          </a:prstGeom>
        </p:spPr>
      </p:pic>
      <p:pic>
        <p:nvPicPr>
          <p:cNvPr id="22" name="Gráfico 21" descr="División en la carretera contorno">
            <a:extLst>
              <a:ext uri="{FF2B5EF4-FFF2-40B4-BE49-F238E27FC236}">
                <a16:creationId xmlns:a16="http://schemas.microsoft.com/office/drawing/2014/main" id="{F403DD62-0280-469D-AA3F-79CB19B88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9370616" y="4318250"/>
            <a:ext cx="914400" cy="914400"/>
          </a:xfrm>
          <a:prstGeom prst="rect">
            <a:avLst/>
          </a:prstGeom>
        </p:spPr>
      </p:pic>
      <p:pic>
        <p:nvPicPr>
          <p:cNvPr id="24" name="Gráfico 23" descr="Atrás contorno">
            <a:extLst>
              <a:ext uri="{FF2B5EF4-FFF2-40B4-BE49-F238E27FC236}">
                <a16:creationId xmlns:a16="http://schemas.microsoft.com/office/drawing/2014/main" id="{3C952CAE-44BC-4B92-A3FD-8D3EC5770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008682">
            <a:off x="2919574" y="2387721"/>
            <a:ext cx="914400" cy="914400"/>
          </a:xfrm>
          <a:prstGeom prst="rect">
            <a:avLst/>
          </a:prstGeom>
        </p:spPr>
      </p:pic>
      <p:pic>
        <p:nvPicPr>
          <p:cNvPr id="25" name="Gráfico 24" descr="Atrás contorno">
            <a:extLst>
              <a:ext uri="{FF2B5EF4-FFF2-40B4-BE49-F238E27FC236}">
                <a16:creationId xmlns:a16="http://schemas.microsoft.com/office/drawing/2014/main" id="{2580F41A-03D0-4A4E-B1E8-4D51D94BC5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277522">
            <a:off x="6860805" y="2387721"/>
            <a:ext cx="914400" cy="9144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C447E78D-ABC9-4D1F-8931-121D448D22C4}"/>
              </a:ext>
            </a:extLst>
          </p:cNvPr>
          <p:cNvSpPr txBox="1"/>
          <p:nvPr/>
        </p:nvSpPr>
        <p:spPr>
          <a:xfrm>
            <a:off x="3048000" y="3075022"/>
            <a:ext cx="1495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1" dirty="0"/>
              <a:t>BACKEND</a:t>
            </a:r>
            <a:endParaRPr lang="es-CO" sz="2400" b="1" i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88D3A8F-BFAA-4AEB-B0A9-D34E980A7186}"/>
              </a:ext>
            </a:extLst>
          </p:cNvPr>
          <p:cNvSpPr txBox="1"/>
          <p:nvPr/>
        </p:nvSpPr>
        <p:spPr>
          <a:xfrm>
            <a:off x="6907376" y="3275077"/>
            <a:ext cx="1512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i="1" dirty="0"/>
              <a:t>FRONTEND</a:t>
            </a:r>
            <a:endParaRPr lang="es-CO" sz="2000" b="1" i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7A95E3B-44BA-4144-AF6D-4225C3B8B3C8}"/>
              </a:ext>
            </a:extLst>
          </p:cNvPr>
          <p:cNvSpPr txBox="1"/>
          <p:nvPr/>
        </p:nvSpPr>
        <p:spPr>
          <a:xfrm>
            <a:off x="7343489" y="4516204"/>
            <a:ext cx="2267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1" dirty="0"/>
              <a:t>BASE DE DATOS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94866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615235" y="351234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ESTRUCTURA DE FRONTEND</a:t>
            </a:r>
            <a:endParaRPr lang="es-CO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877880-3A79-4268-8CE7-9DF311374D93}"/>
              </a:ext>
            </a:extLst>
          </p:cNvPr>
          <p:cNvSpPr txBox="1"/>
          <p:nvPr/>
        </p:nvSpPr>
        <p:spPr>
          <a:xfrm>
            <a:off x="769377" y="1234440"/>
            <a:ext cx="466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1400" b="1" dirty="0"/>
              <a:t>Componentes (/</a:t>
            </a:r>
            <a:r>
              <a:rPr lang="es-CO" sz="1400" b="1" dirty="0" err="1"/>
              <a:t>components</a:t>
            </a:r>
            <a:r>
              <a:rPr lang="es-CO" sz="1400" b="1" dirty="0"/>
              <a:t>): </a:t>
            </a:r>
            <a:r>
              <a:rPr lang="es-CO" sz="1400" dirty="0"/>
              <a:t>Elementos visuales reutilizables </a:t>
            </a:r>
          </a:p>
          <a:p>
            <a:endParaRPr lang="es-C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header</a:t>
            </a:r>
            <a:r>
              <a:rPr lang="es-CO" sz="1400" b="1" dirty="0"/>
              <a:t>/: </a:t>
            </a:r>
            <a:r>
              <a:rPr lang="es-CO" sz="1400" dirty="0"/>
              <a:t>Barra superior de navegación.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/>
              <a:t>tareas/: </a:t>
            </a:r>
            <a:r>
              <a:rPr lang="es-CO" sz="1400" dirty="0"/>
              <a:t>Listado y gestión de tareas (HTML, SCSS, 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login</a:t>
            </a:r>
            <a:r>
              <a:rPr lang="es-CO" sz="1400" b="1" dirty="0"/>
              <a:t>/ y </a:t>
            </a:r>
            <a:r>
              <a:rPr lang="es-CO" sz="1400" b="1" dirty="0" err="1"/>
              <a:t>register</a:t>
            </a:r>
            <a:r>
              <a:rPr lang="es-CO" sz="1400" b="1" dirty="0"/>
              <a:t>/: </a:t>
            </a:r>
            <a:r>
              <a:rPr lang="es-CO" sz="1400" dirty="0"/>
              <a:t>Formularios de autenticación.</a:t>
            </a:r>
          </a:p>
          <a:p>
            <a:endParaRPr lang="es-CO" sz="1400" dirty="0"/>
          </a:p>
          <a:p>
            <a:r>
              <a:rPr lang="es-CO" sz="1400" b="1" dirty="0"/>
              <a:t>2. Servicios (/</a:t>
            </a:r>
            <a:r>
              <a:rPr lang="es-CO" sz="1400" b="1" dirty="0" err="1"/>
              <a:t>services</a:t>
            </a:r>
            <a:r>
              <a:rPr lang="es-CO" sz="1400" b="1" dirty="0"/>
              <a:t>): </a:t>
            </a:r>
            <a:r>
              <a:rPr lang="es-CO" sz="1400" dirty="0"/>
              <a:t>Clases que manejan comunicación con </a:t>
            </a:r>
            <a:r>
              <a:rPr lang="es-CO" sz="1400" dirty="0" err="1"/>
              <a:t>APIs</a:t>
            </a:r>
            <a:r>
              <a:rPr lang="es-CO" sz="1400" dirty="0"/>
              <a:t> o lógica compartida.</a:t>
            </a:r>
          </a:p>
          <a:p>
            <a:endParaRPr lang="es-C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tareas.service.ts</a:t>
            </a:r>
            <a:r>
              <a:rPr lang="es-CO" sz="1400" b="1" dirty="0"/>
              <a:t>: </a:t>
            </a:r>
            <a:r>
              <a:rPr lang="es-CO" sz="1400" dirty="0"/>
              <a:t>Envía/recibe datos de tareas al </a:t>
            </a:r>
            <a:r>
              <a:rPr lang="es-CO" sz="1400" dirty="0" err="1"/>
              <a:t>backend</a:t>
            </a:r>
            <a:r>
              <a:rPr lang="es-CO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login.service.ts</a:t>
            </a:r>
            <a:r>
              <a:rPr lang="es-CO" sz="1400" b="1" dirty="0"/>
              <a:t>: </a:t>
            </a:r>
            <a:r>
              <a:rPr lang="es-CO" sz="1400" dirty="0"/>
              <a:t>Gestiona autenticación.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555959-4F99-481C-A06D-01EA5020FED5}"/>
              </a:ext>
            </a:extLst>
          </p:cNvPr>
          <p:cNvSpPr txBox="1"/>
          <p:nvPr/>
        </p:nvSpPr>
        <p:spPr>
          <a:xfrm>
            <a:off x="6096794" y="1155618"/>
            <a:ext cx="53274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3. Páginas (/home, /</a:t>
            </a:r>
            <a:r>
              <a:rPr lang="es-CO" sz="1400" b="1" dirty="0" err="1"/>
              <a:t>editar_tareas</a:t>
            </a:r>
            <a:r>
              <a:rPr lang="es-CO" sz="1400" b="1" dirty="0"/>
              <a:t>): </a:t>
            </a:r>
            <a:r>
              <a:rPr lang="es-CO" sz="1400" dirty="0"/>
              <a:t>Vistas completas que integran componentes.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home.page</a:t>
            </a:r>
            <a:r>
              <a:rPr lang="es-CO" sz="1400" b="1" dirty="0"/>
              <a:t>.*: </a:t>
            </a:r>
            <a:r>
              <a:rPr lang="es-CO" sz="1400" dirty="0"/>
              <a:t>Página principal con enrutamiento (home-</a:t>
            </a:r>
            <a:r>
              <a:rPr lang="es-CO" sz="1400" dirty="0" err="1"/>
              <a:t>routing.module.ts</a:t>
            </a:r>
            <a:r>
              <a:rPr lang="es-CO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editar_tareas</a:t>
            </a:r>
            <a:r>
              <a:rPr lang="es-CO" sz="1400" b="1" dirty="0"/>
              <a:t>/: </a:t>
            </a:r>
            <a:r>
              <a:rPr lang="es-CO" sz="1400" dirty="0"/>
              <a:t>Formulario para modificar tareas.</a:t>
            </a:r>
          </a:p>
          <a:p>
            <a:endParaRPr lang="es-CO" sz="1400" b="1" dirty="0"/>
          </a:p>
          <a:p>
            <a:r>
              <a:rPr lang="es-CO" sz="1400" b="1" dirty="0"/>
              <a:t>4. Archivos Raíz (/app): </a:t>
            </a:r>
            <a:r>
              <a:rPr lang="es-CO" sz="1400" dirty="0"/>
              <a:t>Configuración global de la aplicación.</a:t>
            </a:r>
          </a:p>
          <a:p>
            <a:endParaRPr lang="es-CO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app.module.ts</a:t>
            </a:r>
            <a:r>
              <a:rPr lang="es-CO" sz="1400" b="1" dirty="0"/>
              <a:t>: </a:t>
            </a:r>
            <a:r>
              <a:rPr lang="es-CO" sz="1400" dirty="0"/>
              <a:t>Registra componentes y servicios.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/>
              <a:t>app-</a:t>
            </a:r>
            <a:r>
              <a:rPr lang="es-CO" sz="1400" b="1" dirty="0" err="1"/>
              <a:t>routing.module.ts</a:t>
            </a:r>
            <a:r>
              <a:rPr lang="es-CO" sz="1400" dirty="0"/>
              <a:t>: Define rutas principales.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 err="1"/>
              <a:t>app.component</a:t>
            </a:r>
            <a:r>
              <a:rPr lang="es-CO" sz="1400" b="1" dirty="0"/>
              <a:t>.*: </a:t>
            </a:r>
            <a:r>
              <a:rPr lang="es-CO" sz="1400" dirty="0"/>
              <a:t>Componente raíz con estructura base (HTML/SCSS).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B4BE01-24B3-44BC-AD4E-D98B5596D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87"/>
          <a:stretch/>
        </p:blipFill>
        <p:spPr>
          <a:xfrm>
            <a:off x="1288789" y="4048718"/>
            <a:ext cx="2840684" cy="21938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0E482B-CC08-4067-BBE5-1CFDA218A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66"/>
          <a:stretch/>
        </p:blipFill>
        <p:spPr>
          <a:xfrm>
            <a:off x="7890731" y="3970179"/>
            <a:ext cx="2481566" cy="23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615235" y="351234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ESTRUCTURA DEL BACKEND</a:t>
            </a:r>
            <a:endParaRPr lang="es-CO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877880-3A79-4268-8CE7-9DF311374D93}"/>
              </a:ext>
            </a:extLst>
          </p:cNvPr>
          <p:cNvSpPr txBox="1"/>
          <p:nvPr/>
        </p:nvSpPr>
        <p:spPr>
          <a:xfrm>
            <a:off x="487019" y="919480"/>
            <a:ext cx="4664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sz="1400" b="1" dirty="0"/>
              <a:t>Controladores (/</a:t>
            </a:r>
            <a:r>
              <a:rPr lang="es-MX" sz="1400" b="1" dirty="0" err="1"/>
              <a:t>controllers</a:t>
            </a:r>
            <a:r>
              <a:rPr lang="es-MX" sz="1400" b="1" dirty="0"/>
              <a:t>: </a:t>
            </a:r>
            <a:r>
              <a:rPr lang="es-MX" sz="1400" dirty="0"/>
              <a:t>Manejan las peticiones HTTP y definen los </a:t>
            </a:r>
            <a:r>
              <a:rPr lang="es-MX" sz="1400" dirty="0" err="1"/>
              <a:t>endpoints</a:t>
            </a:r>
            <a:r>
              <a:rPr lang="es-MX" sz="1400" dirty="0"/>
              <a:t> de la API. </a:t>
            </a:r>
          </a:p>
          <a:p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Reciben solicitudes del </a:t>
            </a:r>
            <a:r>
              <a:rPr lang="es-MX" sz="1400" dirty="0" err="1"/>
              <a:t>frontend</a:t>
            </a:r>
            <a:r>
              <a:rPr lang="es-MX" sz="1400" dirty="0"/>
              <a:t> y devuelven respuestas (JSON).</a:t>
            </a:r>
          </a:p>
          <a:p>
            <a:endParaRPr lang="es-MX" sz="1400" dirty="0"/>
          </a:p>
          <a:p>
            <a:r>
              <a:rPr lang="es-MX" sz="1400" b="1" dirty="0"/>
              <a:t>2. Modelos (/</a:t>
            </a:r>
            <a:r>
              <a:rPr lang="es-MX" sz="1400" b="1" dirty="0" err="1"/>
              <a:t>models</a:t>
            </a:r>
            <a:r>
              <a:rPr lang="es-MX" sz="1400" b="1" dirty="0"/>
              <a:t>):</a:t>
            </a:r>
            <a:r>
              <a:rPr lang="es-MX" sz="1400" dirty="0"/>
              <a:t>Clases que representan tablas de la base de datos (entidades).</a:t>
            </a:r>
          </a:p>
          <a:p>
            <a:pPr marL="342900" indent="-342900">
              <a:buAutoNum type="arabicPeriod"/>
            </a:pPr>
            <a:endParaRPr lang="es-MX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/>
              <a:t>tareas.java:</a:t>
            </a:r>
          </a:p>
          <a:p>
            <a:r>
              <a:rPr lang="es-MX" sz="1400" b="1" dirty="0"/>
              <a:t>Campos: </a:t>
            </a:r>
            <a:r>
              <a:rPr lang="es-MX" sz="1400" dirty="0"/>
              <a:t>id, titulo, </a:t>
            </a:r>
            <a:r>
              <a:rPr lang="es-MX" sz="1400" dirty="0" err="1"/>
              <a:t>descripcion</a:t>
            </a:r>
            <a:r>
              <a:rPr lang="es-MX" sz="1400" dirty="0"/>
              <a:t>, </a:t>
            </a:r>
            <a:r>
              <a:rPr lang="es-MX" sz="1400" dirty="0" err="1"/>
              <a:t>fecha_limite</a:t>
            </a:r>
            <a:r>
              <a:rPr lang="es-MX" sz="1400" dirty="0"/>
              <a:t>, </a:t>
            </a:r>
            <a:r>
              <a:rPr lang="es-MX" sz="1400" dirty="0" err="1"/>
              <a:t>categoria_id</a:t>
            </a:r>
            <a:r>
              <a:rPr lang="es-MX" sz="1400" dirty="0"/>
              <a:t>, </a:t>
            </a:r>
            <a:r>
              <a:rPr lang="es-MX" sz="1400" dirty="0" err="1"/>
              <a:t>usuario_id</a:t>
            </a:r>
            <a:r>
              <a:rPr lang="es-MX" sz="1400" dirty="0"/>
              <a:t>.</a:t>
            </a:r>
          </a:p>
          <a:p>
            <a:pPr marL="342900" indent="-342900">
              <a:buAutoNum type="arabicPeriod"/>
            </a:pPr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/>
              <a:t>usuario.java:</a:t>
            </a:r>
          </a:p>
          <a:p>
            <a:r>
              <a:rPr lang="es-MX" sz="1400" b="1" dirty="0"/>
              <a:t>Campos: </a:t>
            </a:r>
            <a:r>
              <a:rPr lang="es-MX" sz="1400" dirty="0"/>
              <a:t>nombre, apellido, email, teléfono,  </a:t>
            </a:r>
            <a:r>
              <a:rPr lang="es-MX" sz="1400" dirty="0" err="1"/>
              <a:t>password</a:t>
            </a:r>
            <a:r>
              <a:rPr lang="es-MX" sz="1400" dirty="0"/>
              <a:t> (encriptado).</a:t>
            </a:r>
          </a:p>
          <a:p>
            <a:pPr marL="342900" indent="-342900">
              <a:buAutoNum type="arabicPeriod"/>
            </a:pPr>
            <a:endParaRPr lang="es-MX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555959-4F99-481C-A06D-01EA5020FED5}"/>
              </a:ext>
            </a:extLst>
          </p:cNvPr>
          <p:cNvSpPr txBox="1"/>
          <p:nvPr/>
        </p:nvSpPr>
        <p:spPr>
          <a:xfrm>
            <a:off x="6025674" y="1183719"/>
            <a:ext cx="53274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/>
              <a:t>3. Repositorios (/</a:t>
            </a:r>
            <a:r>
              <a:rPr lang="es-MX" sz="1400" b="1" dirty="0" err="1"/>
              <a:t>repositories</a:t>
            </a:r>
            <a:r>
              <a:rPr lang="es-MX" sz="1400" b="1" dirty="0"/>
              <a:t>): </a:t>
            </a:r>
            <a:r>
              <a:rPr lang="es-MX" sz="1400" dirty="0"/>
              <a:t>Interfaces que extienden para operaciones CRUD en la BD.</a:t>
            </a:r>
          </a:p>
          <a:p>
            <a:endParaRPr lang="es-MX" sz="1400" dirty="0"/>
          </a:p>
          <a:p>
            <a:r>
              <a:rPr lang="es-MX" sz="1400" b="1" dirty="0"/>
              <a:t>4. Servicios (/</a:t>
            </a:r>
            <a:r>
              <a:rPr lang="es-MX" sz="1400" b="1" dirty="0" err="1"/>
              <a:t>services</a:t>
            </a:r>
            <a:r>
              <a:rPr lang="es-MX" sz="1400" b="1" dirty="0"/>
              <a:t>): </a:t>
            </a:r>
            <a:r>
              <a:rPr lang="es-MX" sz="1400" dirty="0"/>
              <a:t>Lógica de negocio (validaciones y transformaciones de datos).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Separar la lógica de los controladores para mejor mantenibilidad.</a:t>
            </a:r>
            <a:endParaRPr lang="es-CO" sz="1400" dirty="0"/>
          </a:p>
          <a:p>
            <a:r>
              <a:rPr lang="es-MX" sz="1400" b="1" dirty="0"/>
              <a:t>5. Configuración Global (/</a:t>
            </a:r>
            <a:r>
              <a:rPr lang="es-MX" sz="1400" b="1" dirty="0" err="1"/>
              <a:t>resources</a:t>
            </a:r>
            <a:r>
              <a:rPr lang="es-MX" sz="1400" b="1" dirty="0"/>
              <a:t>): </a:t>
            </a:r>
            <a:r>
              <a:rPr lang="es-MX" sz="1400" dirty="0"/>
              <a:t>Archivos de propiedades y configuración.</a:t>
            </a:r>
          </a:p>
          <a:p>
            <a:endParaRPr lang="es-MX" sz="1400" dirty="0"/>
          </a:p>
          <a:p>
            <a:r>
              <a:rPr lang="es-MX" sz="1400" b="1" dirty="0" err="1"/>
              <a:t>application.properties</a:t>
            </a:r>
            <a:r>
              <a:rPr lang="es-MX" sz="1400" b="1" dirty="0"/>
              <a:t>:</a:t>
            </a:r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/>
              <a:t>Configura BD: </a:t>
            </a:r>
            <a:r>
              <a:rPr lang="es-MX" sz="1400" dirty="0"/>
              <a:t>spring.datasource.url=</a:t>
            </a:r>
            <a:r>
              <a:rPr lang="es-MX" sz="1400" dirty="0" err="1"/>
              <a:t>jdbc:mysql</a:t>
            </a:r>
            <a:r>
              <a:rPr lang="es-MX" sz="1400" dirty="0"/>
              <a:t>://...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b="1" dirty="0"/>
              <a:t>JPA: </a:t>
            </a:r>
            <a:r>
              <a:rPr lang="es-MX" sz="1400" dirty="0" err="1"/>
              <a:t>spring.jpa.hibernate.ddl</a:t>
            </a:r>
            <a:r>
              <a:rPr lang="es-MX" sz="1400" dirty="0"/>
              <a:t>-auto=</a:t>
            </a:r>
            <a:r>
              <a:rPr lang="es-MX" sz="1400" dirty="0" err="1"/>
              <a:t>update</a:t>
            </a:r>
            <a:endParaRPr lang="es-MX" sz="1400" dirty="0"/>
          </a:p>
          <a:p>
            <a:endParaRPr lang="es-MX" sz="1400" dirty="0"/>
          </a:p>
          <a:p>
            <a:r>
              <a:rPr lang="es-MX" sz="1400" dirty="0"/>
              <a:t>Definir parámetros de conexión y comportamiento del </a:t>
            </a:r>
            <a:r>
              <a:rPr lang="es-MX" sz="1400" dirty="0" err="1"/>
              <a:t>framework</a:t>
            </a:r>
            <a:r>
              <a:rPr lang="es-MX" sz="1400" dirty="0"/>
              <a:t>.</a:t>
            </a:r>
          </a:p>
          <a:p>
            <a:endParaRPr lang="es-MX" sz="1400" dirty="0"/>
          </a:p>
          <a:p>
            <a:r>
              <a:rPr lang="es-MX" sz="1400" b="1" dirty="0"/>
              <a:t>6. Punto de Entrada (ProgMovilApplication.java): </a:t>
            </a:r>
            <a:r>
              <a:rPr lang="es-MX" sz="1400" dirty="0"/>
              <a:t>Clase principal con </a:t>
            </a:r>
            <a:r>
              <a:rPr lang="es-MX" sz="1400" dirty="0" err="1"/>
              <a:t>main</a:t>
            </a:r>
            <a:r>
              <a:rPr lang="es-MX" sz="1400" dirty="0"/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Inicia la aplicación Spring </a:t>
            </a:r>
            <a:r>
              <a:rPr lang="es-MX" sz="1400" dirty="0" err="1"/>
              <a:t>Boot</a:t>
            </a:r>
            <a:r>
              <a:rPr lang="es-MX" sz="1400" dirty="0"/>
              <a:t> y escanea componentes.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325599-3500-4B4E-9511-1C53CE66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83" y="4227498"/>
            <a:ext cx="2279371" cy="2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CONEXIÓN FONTEND/BACKEND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913635" y="1158868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La conexión con el </a:t>
            </a:r>
            <a:r>
              <a:rPr lang="es-MX" sz="1600" dirty="0" err="1"/>
              <a:t>backend</a:t>
            </a:r>
            <a:r>
              <a:rPr lang="es-MX" sz="1600" dirty="0"/>
              <a:t> se centraliza en los servicios, que usan la URL definida en los archivos </a:t>
            </a:r>
            <a:r>
              <a:rPr lang="es-MX" sz="1600" dirty="0" err="1"/>
              <a:t>environment</a:t>
            </a:r>
            <a:r>
              <a:rPr lang="es-MX" sz="1600" dirty="0"/>
              <a:t> para hacer peticiones HTTP según el entorno (desarrollo o producción), garantizando modularidad y seguridad</a:t>
            </a:r>
            <a:r>
              <a:rPr lang="es-MX" sz="2000" dirty="0"/>
              <a:t>.</a:t>
            </a:r>
            <a:endParaRPr lang="es-CO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97EB6A-756C-40FC-842F-5B785EC43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4"/>
          <a:stretch/>
        </p:blipFill>
        <p:spPr>
          <a:xfrm>
            <a:off x="200026" y="1986550"/>
            <a:ext cx="3162300" cy="26817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8FAE64-9643-4D1E-A7D0-CD7B056E5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3"/>
          <a:stretch/>
        </p:blipFill>
        <p:spPr>
          <a:xfrm>
            <a:off x="3615073" y="2025153"/>
            <a:ext cx="4579324" cy="27960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8623B0-12A7-4EC6-B7F9-544BAD730B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41"/>
          <a:stretch/>
        </p:blipFill>
        <p:spPr>
          <a:xfrm>
            <a:off x="8427317" y="1904426"/>
            <a:ext cx="3663800" cy="33866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8E1F954-C7FA-416C-9FBC-B430A7C7C8E9}"/>
              </a:ext>
            </a:extLst>
          </p:cNvPr>
          <p:cNvSpPr txBox="1"/>
          <p:nvPr/>
        </p:nvSpPr>
        <p:spPr>
          <a:xfrm>
            <a:off x="294026" y="4849657"/>
            <a:ext cx="30016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/>
              <a:t>El </a:t>
            </a:r>
            <a:r>
              <a:rPr lang="es-MX" sz="1400" dirty="0" err="1"/>
              <a:t>AuthService</a:t>
            </a:r>
            <a:r>
              <a:rPr lang="es-MX" sz="1400" dirty="0"/>
              <a:t> centraliza la lógica de autenticación: recibe credenciales, las envía al </a:t>
            </a:r>
            <a:r>
              <a:rPr lang="es-MX" sz="1400" dirty="0" err="1"/>
              <a:t>backend</a:t>
            </a:r>
            <a:r>
              <a:rPr lang="es-MX" sz="1400" dirty="0"/>
              <a:t> en formato estándar, y devuelve la respuesta para que el componente actúe según el resultado.</a:t>
            </a:r>
            <a:endParaRPr lang="es-CO" sz="1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CDFD9B-81E7-4701-89F4-3FDAECFC2806}"/>
              </a:ext>
            </a:extLst>
          </p:cNvPr>
          <p:cNvSpPr txBox="1"/>
          <p:nvPr/>
        </p:nvSpPr>
        <p:spPr>
          <a:xfrm>
            <a:off x="4459002" y="4992919"/>
            <a:ext cx="29241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0" i="0" dirty="0">
                <a:effectLst/>
                <a:latin typeface="DeepSeek-CJK-patch"/>
              </a:rPr>
              <a:t>El </a:t>
            </a:r>
            <a:r>
              <a:rPr lang="es-MX" sz="1400" b="0" i="0" dirty="0" err="1">
                <a:effectLst/>
                <a:latin typeface="DeepSeek-CJK-patch"/>
              </a:rPr>
              <a:t>RegisterService</a:t>
            </a:r>
            <a:r>
              <a:rPr lang="es-MX" sz="1400" b="0" i="0" dirty="0">
                <a:effectLst/>
                <a:latin typeface="DeepSeek-CJK-patch"/>
              </a:rPr>
              <a:t> gestiona el registro de usuarios enviando </a:t>
            </a:r>
            <a:r>
              <a:rPr lang="es-MX" sz="1400" b="0" i="0" dirty="0">
                <a:effectLst/>
              </a:rPr>
              <a:t>datos</a:t>
            </a:r>
            <a:r>
              <a:rPr lang="es-MX" sz="1400" b="0" i="0" dirty="0">
                <a:effectLst/>
                <a:latin typeface="DeepSeek-CJK-patch"/>
              </a:rPr>
              <a:t> al </a:t>
            </a:r>
            <a:r>
              <a:rPr lang="es-MX" sz="1400" b="0" i="0" dirty="0" err="1">
                <a:effectLst/>
                <a:latin typeface="DeepSeek-CJK-patch"/>
              </a:rPr>
              <a:t>backend</a:t>
            </a:r>
            <a:r>
              <a:rPr lang="es-MX" sz="1400" b="0" i="0" dirty="0">
                <a:effectLst/>
                <a:latin typeface="DeepSeek-CJK-patch"/>
              </a:rPr>
              <a:t> (POST a /</a:t>
            </a:r>
            <a:r>
              <a:rPr lang="es-MX" sz="1400" b="0" i="0" dirty="0" err="1">
                <a:effectLst/>
                <a:latin typeface="DeepSeek-CJK-patch"/>
              </a:rPr>
              <a:t>todolist</a:t>
            </a:r>
            <a:r>
              <a:rPr lang="es-MX" sz="1400" b="0" i="0" dirty="0">
                <a:effectLst/>
                <a:latin typeface="DeepSeek-CJK-patch"/>
              </a:rPr>
              <a:t>/</a:t>
            </a:r>
            <a:r>
              <a:rPr lang="es-MX" sz="1400" b="0" i="0" dirty="0" err="1">
                <a:effectLst/>
                <a:latin typeface="DeepSeek-CJK-patch"/>
              </a:rPr>
              <a:t>register</a:t>
            </a:r>
            <a:r>
              <a:rPr lang="es-MX" sz="1400" b="0" i="0" dirty="0">
                <a:effectLst/>
                <a:latin typeface="DeepSeek-CJK-patch"/>
              </a:rPr>
              <a:t>) y devuelve un Observable para manejar la respuesta (éxito/error).</a:t>
            </a:r>
            <a:endParaRPr lang="es-CO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AA37CA-5657-4040-B2CA-B505D663792D}"/>
              </a:ext>
            </a:extLst>
          </p:cNvPr>
          <p:cNvSpPr txBox="1"/>
          <p:nvPr/>
        </p:nvSpPr>
        <p:spPr>
          <a:xfrm>
            <a:off x="8430875" y="5259550"/>
            <a:ext cx="34686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En el </a:t>
            </a:r>
            <a:r>
              <a:rPr lang="es-CO" sz="1400" dirty="0" err="1"/>
              <a:t>TareasService</a:t>
            </a:r>
            <a:r>
              <a:rPr lang="es-CO" sz="1400" dirty="0"/>
              <a:t> se maneja todas las operaciones relacionadas con las tareas (CRUD: Crear, Leer, Actualizar, Eliminar) y mantiene un estado centralizado de las tareas usando </a:t>
            </a:r>
            <a:r>
              <a:rPr lang="es-CO" sz="1400" dirty="0" err="1"/>
              <a:t>RxJS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71665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D3EF53-E239-41C4-89DF-5254B0C63A60}"/>
              </a:ext>
            </a:extLst>
          </p:cNvPr>
          <p:cNvSpPr txBox="1"/>
          <p:nvPr/>
        </p:nvSpPr>
        <p:spPr>
          <a:xfrm>
            <a:off x="2514600" y="462567"/>
            <a:ext cx="6419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BACKLOG DEL PROYECTO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F12CE8-2BCE-4BD1-AE26-E8166D62DA1D}"/>
              </a:ext>
            </a:extLst>
          </p:cNvPr>
          <p:cNvSpPr txBox="1"/>
          <p:nvPr/>
        </p:nvSpPr>
        <p:spPr>
          <a:xfrm>
            <a:off x="445546" y="1160922"/>
            <a:ext cx="1130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Aquí priorizamos las funcionalidades clave desarrolladas para nuestra aplicación de gestión de tareas, asegurando un enfoque claro y organizado.</a:t>
            </a:r>
          </a:p>
          <a:p>
            <a:r>
              <a:rPr lang="es-MX" sz="1600" dirty="0"/>
              <a:t>Basado en Scrum, este backlog refleja nuestro compromiso con iteraciones incrementales y mejora continua.</a:t>
            </a:r>
            <a:endParaRPr lang="es-CO" sz="1600" dirty="0"/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E7AC1F0-AA03-438D-8614-4B33CF58D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25022"/>
              </p:ext>
            </p:extLst>
          </p:nvPr>
        </p:nvGraphicFramePr>
        <p:xfrm>
          <a:off x="240147" y="2082064"/>
          <a:ext cx="11865689" cy="4254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479">
                  <a:extLst>
                    <a:ext uri="{9D8B030D-6E8A-4147-A177-3AD203B41FA5}">
                      <a16:colId xmlns:a16="http://schemas.microsoft.com/office/drawing/2014/main" val="3977508317"/>
                    </a:ext>
                  </a:extLst>
                </a:gridCol>
                <a:gridCol w="2937210">
                  <a:extLst>
                    <a:ext uri="{9D8B030D-6E8A-4147-A177-3AD203B41FA5}">
                      <a16:colId xmlns:a16="http://schemas.microsoft.com/office/drawing/2014/main" val="1658865350"/>
                    </a:ext>
                  </a:extLst>
                </a:gridCol>
                <a:gridCol w="2973500">
                  <a:extLst>
                    <a:ext uri="{9D8B030D-6E8A-4147-A177-3AD203B41FA5}">
                      <a16:colId xmlns:a16="http://schemas.microsoft.com/office/drawing/2014/main" val="978169718"/>
                    </a:ext>
                  </a:extLst>
                </a:gridCol>
                <a:gridCol w="2973500">
                  <a:extLst>
                    <a:ext uri="{9D8B030D-6E8A-4147-A177-3AD203B41FA5}">
                      <a16:colId xmlns:a16="http://schemas.microsoft.com/office/drawing/2014/main" val="3979218935"/>
                    </a:ext>
                  </a:extLst>
                </a:gridCol>
              </a:tblGrid>
              <a:tr h="347060">
                <a:tc>
                  <a:txBody>
                    <a:bodyPr/>
                    <a:lstStyle/>
                    <a:p>
                      <a:pPr algn="ctr"/>
                      <a:r>
                        <a:rPr lang="es-CO" sz="1600" b="1" dirty="0">
                          <a:solidFill>
                            <a:srgbClr val="F5F5F5"/>
                          </a:solidFill>
                          <a:effectLst/>
                        </a:rPr>
                        <a:t>PRIORIDAD</a:t>
                      </a:r>
                    </a:p>
                  </a:txBody>
                  <a:tcPr marR="76200" marT="76200" marB="76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FUNCIONALIDAD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DESCRIPCIÓN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597"/>
                  </a:ext>
                </a:extLst>
              </a:tr>
              <a:tr h="480544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ALTA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491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dirty="0"/>
                        <a:t>Entendimiento del negocio para Creación aplicación </a:t>
                      </a:r>
                      <a:r>
                        <a:rPr lang="es-MX" sz="1000" dirty="0" err="1"/>
                        <a:t>To</a:t>
                      </a:r>
                      <a:r>
                        <a:rPr lang="es-MX" sz="1000" dirty="0"/>
                        <a:t>-Do List</a:t>
                      </a:r>
                      <a:endParaRPr lang="es-CO" sz="1000" dirty="0"/>
                    </a:p>
                    <a:p>
                      <a:pPr algn="ctr"/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dirty="0"/>
                        <a:t>Entendimiento del negocio con diálogos de por medio para tomar decisiones y entender el proyecto 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017982"/>
                  </a:ext>
                </a:extLst>
              </a:tr>
              <a:tr h="871312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MEDIA 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Diseño de la 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define la identidad visual de la aplicación </a:t>
                      </a:r>
                      <a:r>
                        <a:rPr lang="es-MX" sz="10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s-MX" sz="10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-Do List</a:t>
                      </a:r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estableciendo colores, tipografías y estilos, se creo el prototipo en </a:t>
                      </a:r>
                      <a:r>
                        <a:rPr lang="es-MX" sz="1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Figma</a:t>
                      </a:r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para garantizar una interfaz atractiva y fácil de usar.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40724"/>
                  </a:ext>
                </a:extLst>
              </a:tr>
              <a:tr h="480544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ALTA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Registro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Registrarse proporcionando los datos personales, para poder acceder posteriormente al sistema y utilizar sus funcionalidades.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705464"/>
                  </a:ext>
                </a:extLst>
              </a:tr>
              <a:tr h="480544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ALTA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 Inicio de sesión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Iniciar sesión ingresando correo electrónico y contraseña, para acceder al sistema con las credenciales.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031277"/>
                  </a:ext>
                </a:extLst>
              </a:tr>
              <a:tr h="480544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ALTA 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dirty="0"/>
                        <a:t>Gestión de Tareas (Crear, Editar, Eliminar)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Crear, editar y eliminar tareas, para tener control sobre los pendientes diarios y mantener la lista actualizada.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782103"/>
                  </a:ext>
                </a:extLst>
              </a:tr>
              <a:tr h="375648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BAJA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Organizar tareas por categoría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Asignar una categoría a cada tarea, para organizar mejor los pendientes.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971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MEDIA</a:t>
                      </a:r>
                      <a:endParaRPr lang="es-C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/>
                        <a:t>Marcar tarea como completada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Marcar una tarea como completada, para llevar un control de lo que ya se ha terminado.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COMPLETADO</a:t>
                      </a:r>
                      <a:endParaRPr lang="es-C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824928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BB8A3336-8C54-45AB-BEE4-31EBC0894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195" y="2622701"/>
            <a:ext cx="329660" cy="329660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61B19B2A-AD36-4799-B80D-F453D1F0D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0" y="3200453"/>
            <a:ext cx="329660" cy="329660"/>
          </a:xfrm>
          <a:prstGeom prst="rect">
            <a:avLst/>
          </a:prstGeom>
        </p:spPr>
      </p:pic>
      <p:pic>
        <p:nvPicPr>
          <p:cNvPr id="12" name="Gráfico 11" descr="Marca de verificación con relleno sólido">
            <a:extLst>
              <a:ext uri="{FF2B5EF4-FFF2-40B4-BE49-F238E27FC236}">
                <a16:creationId xmlns:a16="http://schemas.microsoft.com/office/drawing/2014/main" id="{E0AB56B0-10FA-4437-9652-3AEEB2C6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0" y="3976835"/>
            <a:ext cx="329660" cy="329660"/>
          </a:xfrm>
          <a:prstGeom prst="rect">
            <a:avLst/>
          </a:prstGeom>
        </p:spPr>
      </p:pic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F4086F32-2F20-4D70-BC41-B3E2C56A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0" y="4528470"/>
            <a:ext cx="329660" cy="329660"/>
          </a:xfrm>
          <a:prstGeom prst="rect">
            <a:avLst/>
          </a:prstGeom>
        </p:spPr>
      </p:pic>
      <p:pic>
        <p:nvPicPr>
          <p:cNvPr id="14" name="Gráfico 13" descr="Marca de verificación con relleno sólido">
            <a:extLst>
              <a:ext uri="{FF2B5EF4-FFF2-40B4-BE49-F238E27FC236}">
                <a16:creationId xmlns:a16="http://schemas.microsoft.com/office/drawing/2014/main" id="{23CCD4B3-FC76-48EC-80C6-BD024E456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0" y="5094240"/>
            <a:ext cx="329660" cy="329660"/>
          </a:xfrm>
          <a:prstGeom prst="rect">
            <a:avLst/>
          </a:prstGeom>
        </p:spPr>
      </p:pic>
      <p:pic>
        <p:nvPicPr>
          <p:cNvPr id="15" name="Gráfico 14" descr="Marca de verificación con relleno sólido">
            <a:extLst>
              <a:ext uri="{FF2B5EF4-FFF2-40B4-BE49-F238E27FC236}">
                <a16:creationId xmlns:a16="http://schemas.microsoft.com/office/drawing/2014/main" id="{EC7A68B2-FE10-4CCB-B481-18C7BC113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1" y="5563943"/>
            <a:ext cx="329660" cy="329660"/>
          </a:xfrm>
          <a:prstGeom prst="rect">
            <a:avLst/>
          </a:prstGeom>
        </p:spPr>
      </p:pic>
      <p:pic>
        <p:nvPicPr>
          <p:cNvPr id="16" name="Gráfico 15" descr="Marca de verificación con relleno sólido">
            <a:extLst>
              <a:ext uri="{FF2B5EF4-FFF2-40B4-BE49-F238E27FC236}">
                <a16:creationId xmlns:a16="http://schemas.microsoft.com/office/drawing/2014/main" id="{E420AEC7-9007-449E-8B77-7CD7857CB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8381" y="5949049"/>
            <a:ext cx="329660" cy="40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93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1075</Words>
  <Application>Microsoft Office PowerPoint</Application>
  <PresentationFormat>Personalizado</PresentationFormat>
  <Paragraphs>123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DeepSeek-CJK-patch</vt:lpstr>
      <vt:lpstr>Roboto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maria sofia  aljure herrera</cp:lastModifiedBy>
  <cp:revision>58</cp:revision>
  <dcterms:created xsi:type="dcterms:W3CDTF">2020-08-21T13:03:05Z</dcterms:created>
  <dcterms:modified xsi:type="dcterms:W3CDTF">2025-05-20T14:09:37Z</dcterms:modified>
</cp:coreProperties>
</file>